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2" r:id="rId6"/>
    <p:sldId id="265" r:id="rId7"/>
    <p:sldId id="266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8B2FE-7973-431D-9DE0-201A37023D3F}" v="6" dt="2024-10-15T11:41:55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86345" autoAdjust="0"/>
  </p:normalViewPr>
  <p:slideViewPr>
    <p:cSldViewPr snapToGrid="0">
      <p:cViewPr varScale="1">
        <p:scale>
          <a:sx n="46" d="100"/>
          <a:sy n="46" d="100"/>
        </p:scale>
        <p:origin x="13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0073F-3A05-4511-8D88-2E957CE1CC9F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A77A7-3929-4506-B1F2-1510BBBB8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9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>
                <a:latin typeface="Arial" panose="020B0604020202020204" pitchFamily="34" charset="0"/>
              </a:rPr>
              <a:t>V2.0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07" name="Google Shape;2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df6f8b3b7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40" name="Google Shape;140;g1df6f8b3b7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df6f8b3b7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Explain how the school plans to share the results with parents and carers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Reassure parents and carers that their child’s results are only known to the school. There isn’t a public results table.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Other schools won’t even find out our average score.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74" name="Google Shape;174;g1df6f8b3b7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df6f8b3b7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Please edit this page as you wish!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85" name="Google Shape;185;g1df6f8b3b7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f6f8b3b7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Please edit this page as you wish!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96" name="Google Shape;196;g1df6f8b3b7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df6f8b3b76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Garage – where the questions are personalised for your child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Soundcheck – copies the MTC format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GB" dirty="0"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For info in case anyone asks: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Jamming – good for reinforcing existing tables but not ideal for making progress with unknown ones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Studio – for more of a challenge.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>
                <a:latin typeface="Arial" panose="020B0604020202020204" pitchFamily="34" charset="0"/>
              </a:rPr>
              <a:t>Gig – once a month, gives teachers a score out of 100</a:t>
            </a:r>
            <a:endParaRPr dirty="0">
              <a:latin typeface="Arial" panose="020B0604020202020204" pitchFamily="34" charset="0"/>
            </a:endParaRPr>
          </a:p>
        </p:txBody>
      </p:sp>
      <p:sp>
        <p:nvSpPr>
          <p:cNvPr id="196" name="Google Shape;196;g1df6f8b3b7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665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8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759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196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509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589AB"/>
              </a:buClr>
              <a:buSzPts val="2400"/>
              <a:buNone/>
              <a:defRPr sz="2400">
                <a:solidFill>
                  <a:srgbClr val="9589A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2000"/>
              <a:buNone/>
              <a:defRPr sz="2000">
                <a:solidFill>
                  <a:srgbClr val="9589A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800"/>
              <a:buNone/>
              <a:defRPr sz="1800">
                <a:solidFill>
                  <a:srgbClr val="9589A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589AB"/>
              </a:buClr>
              <a:buSzPts val="1600"/>
              <a:buNone/>
              <a:defRPr sz="1600">
                <a:solidFill>
                  <a:srgbClr val="9589AB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957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36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86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411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2694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839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47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589A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5570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government/publications/multiplication-tables-check-administration-guidance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5400000" flipH="1">
            <a:off x="4500466" y="-833537"/>
            <a:ext cx="3191069" cy="12192004"/>
          </a:xfrm>
          <a:custGeom>
            <a:avLst/>
            <a:gdLst/>
            <a:ahLst/>
            <a:cxnLst/>
            <a:rect l="l" t="t" r="r" b="b"/>
            <a:pathLst>
              <a:path w="5313770" h="6858002" extrusionOk="0">
                <a:moveTo>
                  <a:pt x="1679554" y="0"/>
                </a:moveTo>
                <a:lnTo>
                  <a:pt x="5313770" y="2"/>
                </a:lnTo>
                <a:lnTo>
                  <a:pt x="5313770" y="6858002"/>
                </a:lnTo>
                <a:lnTo>
                  <a:pt x="0" y="6858002"/>
                </a:lnTo>
                <a:lnTo>
                  <a:pt x="16795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7511" y="4045288"/>
            <a:ext cx="860419" cy="113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745046" y="909613"/>
            <a:ext cx="632077" cy="832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3432" y="5178173"/>
            <a:ext cx="815307" cy="8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84450" y="868202"/>
            <a:ext cx="7023100" cy="3822700"/>
          </a:xfrm>
          <a:prstGeom prst="rect">
            <a:avLst/>
          </a:prstGeom>
          <a:noFill/>
          <a:ln>
            <a:noFill/>
          </a:ln>
          <a:effectLst>
            <a:outerShdw dist="91578" dir="5400000" algn="tl" rotWithShape="0">
              <a:srgbClr val="000000">
                <a:alpha val="12941"/>
              </a:srgbClr>
            </a:outerShdw>
          </a:effectLst>
        </p:spPr>
      </p:pic>
      <p:sp>
        <p:nvSpPr>
          <p:cNvPr id="89" name="Google Shape;89;p1"/>
          <p:cNvSpPr txBox="1"/>
          <p:nvPr/>
        </p:nvSpPr>
        <p:spPr>
          <a:xfrm>
            <a:off x="3712029" y="5262465"/>
            <a:ext cx="47679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PRESENTS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/>
          <p:nvPr/>
        </p:nvSpPr>
        <p:spPr>
          <a:xfrm flipH="1">
            <a:off x="0" y="0"/>
            <a:ext cx="5355771" cy="6858000"/>
          </a:xfrm>
          <a:custGeom>
            <a:avLst/>
            <a:gdLst/>
            <a:ahLst/>
            <a:cxnLst/>
            <a:rect l="l" t="t" r="r" b="b"/>
            <a:pathLst>
              <a:path w="4195083" h="6858000" extrusionOk="0">
                <a:moveTo>
                  <a:pt x="1446488" y="0"/>
                </a:moveTo>
                <a:lnTo>
                  <a:pt x="4195083" y="0"/>
                </a:lnTo>
                <a:lnTo>
                  <a:pt x="4195083" y="6858000"/>
                </a:lnTo>
                <a:lnTo>
                  <a:pt x="0" y="6853448"/>
                </a:lnTo>
                <a:lnTo>
                  <a:pt x="14464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2"/>
          <p:cNvSpPr txBox="1"/>
          <p:nvPr/>
        </p:nvSpPr>
        <p:spPr>
          <a:xfrm>
            <a:off x="331774" y="3012433"/>
            <a:ext cx="3527224" cy="605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Q &amp; A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774" y="33641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96407" y="5203540"/>
            <a:ext cx="815307" cy="87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6846" y="758444"/>
            <a:ext cx="3378158" cy="5648219"/>
          </a:xfrm>
          <a:prstGeom prst="rect">
            <a:avLst/>
          </a:prstGeom>
          <a:noFill/>
          <a:ln>
            <a:noFill/>
          </a:ln>
          <a:effectLst>
            <a:outerShdw dist="141882" dir="11818320" algn="tl" rotWithShape="0">
              <a:srgbClr val="000000">
                <a:alpha val="25098"/>
              </a:srgbClr>
            </a:outerShdw>
          </a:effectLst>
        </p:spPr>
      </p:pic>
      <p:pic>
        <p:nvPicPr>
          <p:cNvPr id="214" name="Google Shape;214;p12" descr="A picture containing toy, doll, colorfu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30618" y="0"/>
            <a:ext cx="4846704" cy="6858000"/>
          </a:xfrm>
          <a:prstGeom prst="rect">
            <a:avLst/>
          </a:prstGeom>
          <a:noFill/>
          <a:ln>
            <a:noFill/>
          </a:ln>
          <a:effectLst>
            <a:outerShdw dist="130075" dir="11979028" algn="tl" rotWithShape="0">
              <a:srgbClr val="000000">
                <a:alpha val="20784"/>
              </a:srgbClr>
            </a:outerShdw>
          </a:effectLst>
        </p:spPr>
      </p:pic>
      <p:pic>
        <p:nvPicPr>
          <p:cNvPr id="215" name="Google Shape;215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5162222" y="434799"/>
            <a:ext cx="4449176" cy="6295525"/>
          </a:xfrm>
          <a:prstGeom prst="rect">
            <a:avLst/>
          </a:prstGeom>
          <a:noFill/>
          <a:ln>
            <a:noFill/>
          </a:ln>
          <a:effectLst>
            <a:outerShdw dist="145057" dir="12660000" algn="tl" rotWithShape="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6878230" y="0"/>
            <a:ext cx="5313770" cy="6858000"/>
          </a:xfrm>
          <a:custGeom>
            <a:avLst/>
            <a:gdLst/>
            <a:ahLst/>
            <a:cxnLst/>
            <a:rect l="l" t="t" r="r" b="b"/>
            <a:pathLst>
              <a:path w="5313770" h="6858000" extrusionOk="0">
                <a:moveTo>
                  <a:pt x="2565175" y="0"/>
                </a:moveTo>
                <a:lnTo>
                  <a:pt x="5313770" y="0"/>
                </a:lnTo>
                <a:lnTo>
                  <a:pt x="5313770" y="6858000"/>
                </a:lnTo>
                <a:lnTo>
                  <a:pt x="0" y="6858000"/>
                </a:lnTo>
                <a:lnTo>
                  <a:pt x="25651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438" y="809513"/>
            <a:ext cx="2197725" cy="76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l="18994" t="1" r="7994" b="26774"/>
          <a:stretch/>
        </p:blipFill>
        <p:spPr>
          <a:xfrm flipH="1">
            <a:off x="5768879" y="-204272"/>
            <a:ext cx="4976601" cy="7062272"/>
          </a:xfrm>
          <a:prstGeom prst="rect">
            <a:avLst/>
          </a:prstGeom>
          <a:noFill/>
          <a:ln>
            <a:noFill/>
          </a:ln>
          <a:effectLst>
            <a:outerShdw dist="197788" dir="10800000" algn="tl" rotWithShape="0">
              <a:srgbClr val="000000">
                <a:alpha val="23529"/>
              </a:srgbClr>
            </a:outerShdw>
          </a:effectLst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650" y="4924773"/>
            <a:ext cx="860419" cy="113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181725" y="775927"/>
            <a:ext cx="632076" cy="83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53432" y="5178173"/>
            <a:ext cx="815307" cy="87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2"/>
          <p:cNvGrpSpPr/>
          <p:nvPr/>
        </p:nvGrpSpPr>
        <p:grpSpPr>
          <a:xfrm>
            <a:off x="319702" y="2039857"/>
            <a:ext cx="5678163" cy="3915716"/>
            <a:chOff x="1458336" y="4918243"/>
            <a:chExt cx="4146763" cy="2417556"/>
          </a:xfrm>
        </p:grpSpPr>
        <p:sp>
          <p:nvSpPr>
            <p:cNvPr id="101" name="Google Shape;101;p2"/>
            <p:cNvSpPr/>
            <p:nvPr/>
          </p:nvSpPr>
          <p:spPr>
            <a:xfrm>
              <a:off x="1458336" y="4918243"/>
              <a:ext cx="4146763" cy="1525572"/>
            </a:xfrm>
            <a:custGeom>
              <a:avLst/>
              <a:gdLst/>
              <a:ahLst/>
              <a:cxnLst/>
              <a:rect l="l" t="t" r="r" b="b"/>
              <a:pathLst>
                <a:path w="5988106" h="1189530" extrusionOk="0">
                  <a:moveTo>
                    <a:pt x="161841" y="194209"/>
                  </a:moveTo>
                  <a:lnTo>
                    <a:pt x="5899094" y="0"/>
                  </a:lnTo>
                  <a:lnTo>
                    <a:pt x="5988106" y="1116701"/>
                  </a:lnTo>
                  <a:lnTo>
                    <a:pt x="0" y="1189530"/>
                  </a:lnTo>
                  <a:lnTo>
                    <a:pt x="161841" y="1942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1826225" y="6651499"/>
              <a:ext cx="3599700" cy="6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  <a:tabLst/>
                <a:defRPr/>
              </a:pPr>
              <a:r>
                <a:rPr kumimoji="0" lang="en-GB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501A80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GUIDE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03" name="Google Shape;103;p2"/>
          <p:cNvSpPr txBox="1"/>
          <p:nvPr/>
        </p:nvSpPr>
        <p:spPr>
          <a:xfrm>
            <a:off x="-300969" y="2318700"/>
            <a:ext cx="70200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  <a:tabLst/>
              <a:defRPr/>
            </a:pPr>
            <a:r>
              <a:rPr kumimoji="0" lang="en-GB" sz="6600" b="1" i="0" u="none" strike="noStrike" kern="0" cap="none" spc="0" normalizeH="0" baseline="0" noProof="0" dirty="0">
                <a:ln>
                  <a:noFill/>
                </a:ln>
                <a:solidFill>
                  <a:srgbClr val="501A8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kumimoji="0" lang="en-GB" sz="5900" b="1" i="0" u="none" strike="noStrike" kern="0" cap="none" spc="0" normalizeH="0" baseline="0" noProof="0" dirty="0">
                <a:ln>
                  <a:noFill/>
                </a:ln>
                <a:solidFill>
                  <a:srgbClr val="501A80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A GUIDE TO THE MTC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5"/>
          <p:cNvGrpSpPr/>
          <p:nvPr/>
        </p:nvGrpSpPr>
        <p:grpSpPr>
          <a:xfrm>
            <a:off x="1" y="1"/>
            <a:ext cx="12192000" cy="1634591"/>
            <a:chOff x="1" y="1"/>
            <a:chExt cx="12192000" cy="1634591"/>
          </a:xfrm>
        </p:grpSpPr>
        <p:sp>
          <p:nvSpPr>
            <p:cNvPr id="109" name="Google Shape;109;p5"/>
            <p:cNvSpPr/>
            <p:nvPr/>
          </p:nvSpPr>
          <p:spPr>
            <a:xfrm rot="5400000" flipH="1">
              <a:off x="5278705" y="-5278704"/>
              <a:ext cx="1634591" cy="12192000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TODAY</a:t>
              </a:r>
              <a:endPara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11" name="Google Shape;11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935" y="5021356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0382" y="111713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5"/>
          <p:cNvSpPr txBox="1"/>
          <p:nvPr/>
        </p:nvSpPr>
        <p:spPr>
          <a:xfrm>
            <a:off x="536800" y="1896525"/>
            <a:ext cx="105966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416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What is the MTC?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416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MTC key facts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416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Preparing pupils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416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Q &amp; A 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/>
        </p:nvSpPr>
        <p:spPr>
          <a:xfrm>
            <a:off x="536799" y="1889925"/>
            <a:ext cx="11118397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spcBef>
                <a:spcPts val="1200"/>
              </a:spcBef>
              <a:buClr>
                <a:srgbClr val="FFEC00"/>
              </a:buClr>
              <a:buSzPts val="4160"/>
              <a:buFont typeface="Noto Sans Symbols"/>
              <a:buChar char="▪"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MTC stands for ‘Multiplication Tables Check’. </a:t>
            </a:r>
          </a:p>
          <a:p>
            <a:pPr marL="457200" lvl="0" indent="-457200">
              <a:spcBef>
                <a:spcPts val="1200"/>
              </a:spcBef>
              <a:buClr>
                <a:srgbClr val="FFEC00"/>
              </a:buClr>
              <a:buSzPts val="4160"/>
              <a:buFont typeface="Noto Sans Symbols"/>
              <a:buChar char="▪"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Online quiz for year 4 children in England, set by the government.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416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Pupils demonstrate their times tables skills, which they’ve been practising for years.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4160"/>
              <a:buFont typeface="Noto Sans Symbols"/>
              <a:buChar char="▪"/>
              <a:tabLst/>
              <a:defRPr/>
            </a:pPr>
            <a:r>
              <a:rPr lang="en-GB" sz="3200" kern="0" dirty="0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Helps us to know your children are ready for year 5 maths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119" name="Google Shape;119;p7"/>
          <p:cNvGrpSpPr/>
          <p:nvPr/>
        </p:nvGrpSpPr>
        <p:grpSpPr>
          <a:xfrm>
            <a:off x="1" y="1"/>
            <a:ext cx="12192000" cy="1634591"/>
            <a:chOff x="1" y="1"/>
            <a:chExt cx="12192000" cy="1634591"/>
          </a:xfrm>
        </p:grpSpPr>
        <p:sp>
          <p:nvSpPr>
            <p:cNvPr id="120" name="Google Shape;120;p7"/>
            <p:cNvSpPr/>
            <p:nvPr/>
          </p:nvSpPr>
          <p:spPr>
            <a:xfrm rot="5400000" flipH="1">
              <a:off x="5278705" y="-5278704"/>
              <a:ext cx="1634591" cy="12192000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7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WHAT IS THE MTC?</a:t>
              </a:r>
              <a:endPara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22" name="Google Shape;12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5" cy="646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88528" y="5557163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8757" y="148463"/>
            <a:ext cx="815307" cy="87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g1df6f8b3b76_0_72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43" name="Google Shape;143;g1df6f8b3b76_0_72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g1df6f8b3b76_0_72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MTC KEY FACTS</a:t>
              </a:r>
              <a:endPara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45" name="Google Shape;145;g1df6f8b3b76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1df6f8b3b76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02073" y="1456558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df6f8b3b76_0_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857" y="-133212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df6f8b3b76_0_72"/>
          <p:cNvSpPr txBox="1"/>
          <p:nvPr/>
        </p:nvSpPr>
        <p:spPr>
          <a:xfrm>
            <a:off x="543307" y="2083550"/>
            <a:ext cx="11105400" cy="381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416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Must be taken in </a:t>
            </a:r>
            <a:r>
              <a:rPr lang="en-GB" sz="3200" kern="0" dirty="0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school between 1</a:t>
            </a:r>
            <a:r>
              <a:rPr lang="en-GB" sz="3200" kern="0" baseline="30000" dirty="0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st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and 12</a:t>
            </a:r>
            <a:r>
              <a:rPr kumimoji="0" lang="en-GB" sz="32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th</a:t>
            </a:r>
            <a:r>
              <a:rPr kumimoji="0" lang="en-GB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June 2026</a:t>
            </a:r>
            <a:b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</a:b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416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Start with 3 practice questions</a:t>
            </a:r>
          </a:p>
          <a:p>
            <a:pPr marL="457200" lvl="0" indent="-457200">
              <a:spcBef>
                <a:spcPts val="1200"/>
              </a:spcBef>
              <a:buClr>
                <a:srgbClr val="FFEC00"/>
              </a:buClr>
              <a:buSzPts val="4160"/>
              <a:buFont typeface="Noto Sans Symbols"/>
              <a:buChar char="▪"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Then 25 multiplication questions (no</a:t>
            </a:r>
            <a:r>
              <a:rPr kumimoji="0" lang="en-GB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division)</a:t>
            </a:r>
          </a:p>
          <a:p>
            <a:pPr marL="914400" lvl="1" indent="-457200">
              <a:spcBef>
                <a:spcPts val="1200"/>
              </a:spcBef>
              <a:buClr>
                <a:srgbClr val="FFEC00"/>
              </a:buClr>
              <a:buSzPts val="4160"/>
              <a:buFont typeface="Noto Sans Symbols"/>
              <a:buChar char="▪"/>
            </a:pPr>
            <a:r>
              <a:rPr lang="en-GB" sz="3200" kern="0" noProof="0" dirty="0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For each question, you must enter an answer within 6s</a:t>
            </a:r>
          </a:p>
          <a:p>
            <a:pPr marL="914400" lvl="1" indent="-457200">
              <a:spcBef>
                <a:spcPts val="1200"/>
              </a:spcBef>
              <a:buClr>
                <a:srgbClr val="FFEC00"/>
              </a:buClr>
              <a:buSzPts val="4160"/>
              <a:buFont typeface="Noto Sans Symbols"/>
              <a:buChar char="▪"/>
            </a:pPr>
            <a:r>
              <a:rPr kumimoji="0" lang="en-GB" sz="3200" b="0" i="0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3s</a:t>
            </a:r>
            <a:r>
              <a:rPr kumimoji="0" lang="en-GB" sz="3200" b="0" i="0" u="none" strike="noStrike" kern="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pause between questions</a:t>
            </a:r>
          </a:p>
        </p:txBody>
      </p:sp>
      <p:pic>
        <p:nvPicPr>
          <p:cNvPr id="149" name="Google Shape;149;g1df6f8b3b76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13009" y="5149610"/>
            <a:ext cx="464625" cy="50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g1df6f8b3b76_0_62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77" name="Google Shape;177;g1df6f8b3b76_0_62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1df6f8b3b76_0_62"/>
            <p:cNvSpPr txBox="1"/>
            <p:nvPr/>
          </p:nvSpPr>
          <p:spPr>
            <a:xfrm>
              <a:off x="331774" y="335247"/>
              <a:ext cx="109566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MTC RESULTS</a:t>
              </a:r>
              <a:endParaRPr kumimoji="0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79" name="Google Shape;179;g1df6f8b3b76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03" y="1311426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df6f8b3b76_0_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452" y="5660495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df6f8b3b76_0_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857" y="-133212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df6f8b3b76_0_62"/>
          <p:cNvSpPr txBox="1"/>
          <p:nvPr/>
        </p:nvSpPr>
        <p:spPr>
          <a:xfrm>
            <a:off x="536791" y="2006744"/>
            <a:ext cx="10863300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FEC00"/>
              </a:buClr>
              <a:buSzPts val="4160"/>
              <a:buFont typeface="Noto Sans Symbols"/>
              <a:buChar char="▪"/>
            </a:pPr>
            <a:r>
              <a:rPr lang="en-GB" sz="3200" kern="0" baseline="0" noProof="0" dirty="0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Full marks is 25/25 but there’s no pass mark</a:t>
            </a:r>
          </a:p>
          <a:p>
            <a:pPr marL="914400" lvl="1" indent="-457200">
              <a:spcBef>
                <a:spcPts val="1200"/>
              </a:spcBef>
              <a:buClr>
                <a:srgbClr val="FFEC00"/>
              </a:buClr>
              <a:buSzPts val="4160"/>
              <a:buFont typeface="Noto Sans Symbols"/>
              <a:buChar char="▪"/>
            </a:pPr>
            <a:r>
              <a:rPr kumimoji="0" lang="en-GB" sz="3200" b="0" i="0" u="none" strike="noStrike" kern="0" cap="none" spc="0" normalizeH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We will share your child’s results with their report at the end of the year</a:t>
            </a:r>
            <a:b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</a:b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416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Each school finds</a:t>
            </a:r>
            <a:r>
              <a:rPr kumimoji="0" lang="en-GB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out the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Local Authority and National average but not each other’s results.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416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More guidance can be found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EC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EC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g1df6f8b3b76_0_35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88" name="Google Shape;188;g1df6f8b3b76_0_35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1df6f8b3b76_0_35"/>
            <p:cNvSpPr txBox="1"/>
            <p:nvPr/>
          </p:nvSpPr>
          <p:spPr>
            <a:xfrm>
              <a:off x="331775" y="335250"/>
              <a:ext cx="11288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PREPARING PUPILS : SCHOOL</a:t>
              </a:r>
              <a:endParaRPr kumimoji="0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190" name="Google Shape;190;g1df6f8b3b76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28" y="1194864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1df6f8b3b76_0_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438" y="5228522"/>
            <a:ext cx="464625" cy="50119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df6f8b3b76_0_35"/>
          <p:cNvSpPr txBox="1"/>
          <p:nvPr/>
        </p:nvSpPr>
        <p:spPr>
          <a:xfrm>
            <a:off x="536791" y="1957744"/>
            <a:ext cx="108633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3950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We </a:t>
            </a:r>
            <a:r>
              <a:rPr kumimoji="0" lang="en-GB" sz="32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might…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</a:t>
            </a:r>
          </a:p>
          <a:p>
            <a:pPr marL="457200" marR="0" lvl="0" indent="-5016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395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spend a little more time learning times tables in class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794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395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set times tables homework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47942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395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organise class tournaments</a:t>
            </a:r>
          </a:p>
        </p:txBody>
      </p:sp>
      <p:pic>
        <p:nvPicPr>
          <p:cNvPr id="2" name="Google Shape;135;p8">
            <a:extLst>
              <a:ext uri="{FF2B5EF4-FFF2-40B4-BE49-F238E27FC236}">
                <a16:creationId xmlns:a16="http://schemas.microsoft.com/office/drawing/2014/main" id="{8D815E6B-9033-6DBC-9B5B-A132EEC7AA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04857" y="-133212"/>
            <a:ext cx="815307" cy="87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g1df6f8b3b76_0_45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99" name="Google Shape;199;g1df6f8b3b76_0_45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g1df6f8b3b76_0_45"/>
            <p:cNvSpPr txBox="1"/>
            <p:nvPr/>
          </p:nvSpPr>
          <p:spPr>
            <a:xfrm>
              <a:off x="331775" y="335250"/>
              <a:ext cx="11288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PREPARING PUPILS : OUT OF SCHOOL</a:t>
              </a:r>
              <a:endPara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201" name="Google Shape;201;g1df6f8b3b76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28" y="1194864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df6f8b3b76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8207" y="86313"/>
            <a:ext cx="815307" cy="879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1df6f8b3b76_0_45"/>
          <p:cNvSpPr txBox="1"/>
          <p:nvPr/>
        </p:nvSpPr>
        <p:spPr>
          <a:xfrm>
            <a:off x="536791" y="1992809"/>
            <a:ext cx="10863300" cy="3662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5016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395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Regular, </a:t>
            </a:r>
            <a:r>
              <a:rPr kumimoji="0" lang="en-GB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short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verbal times tables practice</a:t>
            </a:r>
            <a:endParaRPr lang="en-GB" sz="3200" kern="0" dirty="0">
              <a:solidFill>
                <a:srgbClr val="FFFFFF"/>
              </a:solidFill>
              <a:latin typeface="Arial" panose="020B0604020202020204" pitchFamily="34" charset="0"/>
              <a:cs typeface="Arial"/>
              <a:sym typeface="Arial"/>
            </a:endParaRPr>
          </a:p>
          <a:p>
            <a:pPr marL="914400" lvl="1" indent="-501650">
              <a:spcBef>
                <a:spcPts val="1200"/>
              </a:spcBef>
              <a:buClr>
                <a:srgbClr val="FFEC00"/>
              </a:buClr>
              <a:buSzPts val="3950"/>
              <a:buFont typeface="Noto Sans Symbols"/>
              <a:buChar char="▪"/>
            </a:pPr>
            <a:r>
              <a:rPr kumimoji="0" lang="en-GB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Kitchen, bathroom, bedroom, walking</a:t>
            </a:r>
            <a:br>
              <a:rPr kumimoji="0" lang="en-GB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</a:b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  <a:p>
            <a:pPr marL="457200" marR="0" lvl="0" indent="-5016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EC00"/>
              </a:buClr>
              <a:buSzPts val="3950"/>
              <a:buFont typeface="Noto Sans Symbols"/>
              <a:buChar char="▪"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Play TTRS on mobile/tablet/computer</a:t>
            </a:r>
          </a:p>
          <a:p>
            <a:pPr marL="914400" lvl="1" indent="-501650">
              <a:spcBef>
                <a:spcPts val="1200"/>
              </a:spcBef>
              <a:buClr>
                <a:srgbClr val="FFEC00"/>
              </a:buClr>
              <a:buSzPts val="3950"/>
              <a:buFont typeface="Noto Sans Symbols"/>
              <a:buChar char="▪"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Those</a:t>
            </a:r>
            <a:r>
              <a:rPr kumimoji="0" lang="en-GB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 who </a:t>
            </a:r>
            <a:r>
              <a:rPr lang="en-GB" sz="3200" kern="0" dirty="0">
                <a:solidFill>
                  <a:srgbClr val="FFFFFF"/>
                </a:solidFill>
                <a:latin typeface="Arial" panose="020B0604020202020204" pitchFamily="34" charset="0"/>
                <a:cs typeface="Arial"/>
                <a:sym typeface="Arial"/>
              </a:rPr>
              <a:t>scored 25 </a:t>
            </a:r>
            <a:r>
              <a:rPr kumimoji="0" lang="en-GB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last year typically played </a:t>
            </a:r>
            <a:br>
              <a:rPr kumimoji="0" lang="en-GB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</a:br>
            <a:r>
              <a:rPr kumimoji="0" lang="en-GB" sz="3200" b="0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6 minutes three times a week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204" name="Google Shape;204;g1df6f8b3b76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960" y="4540231"/>
            <a:ext cx="464625" cy="501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g1df6f8b3b76_0_45"/>
          <p:cNvGrpSpPr/>
          <p:nvPr/>
        </p:nvGrpSpPr>
        <p:grpSpPr>
          <a:xfrm>
            <a:off x="1906" y="-1491"/>
            <a:ext cx="12190095" cy="1636082"/>
            <a:chOff x="1906" y="-1491"/>
            <a:chExt cx="12190095" cy="1636082"/>
          </a:xfrm>
        </p:grpSpPr>
        <p:sp>
          <p:nvSpPr>
            <p:cNvPr id="199" name="Google Shape;199;g1df6f8b3b76_0_45"/>
            <p:cNvSpPr/>
            <p:nvPr/>
          </p:nvSpPr>
          <p:spPr>
            <a:xfrm rot="5400000" flipH="1">
              <a:off x="5278912" y="-5278497"/>
              <a:ext cx="1636082" cy="12190095"/>
            </a:xfrm>
            <a:custGeom>
              <a:avLst/>
              <a:gdLst/>
              <a:ahLst/>
              <a:cxnLst/>
              <a:rect l="l" t="t" r="r" b="b"/>
              <a:pathLst>
                <a:path w="4195083" h="6858000" extrusionOk="0">
                  <a:moveTo>
                    <a:pt x="1446488" y="0"/>
                  </a:moveTo>
                  <a:lnTo>
                    <a:pt x="4195083" y="0"/>
                  </a:lnTo>
                  <a:lnTo>
                    <a:pt x="4195083" y="6858000"/>
                  </a:lnTo>
                  <a:lnTo>
                    <a:pt x="0" y="6853448"/>
                  </a:lnTo>
                  <a:lnTo>
                    <a:pt x="1446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g1df6f8b3b76_0_45"/>
            <p:cNvSpPr txBox="1"/>
            <p:nvPr/>
          </p:nvSpPr>
          <p:spPr>
            <a:xfrm>
              <a:off x="331775" y="335250"/>
              <a:ext cx="11288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  <a:tabLst/>
                <a:defRPr/>
              </a:pPr>
              <a:r>
                <a:rPr kumimoji="0" lang="en-GB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/>
                  <a:ea typeface="Arial Black"/>
                  <a:cs typeface="Arial Black"/>
                  <a:sym typeface="Arial Black"/>
                </a:rPr>
                <a:t>BEST GAME MODES FOR YEAR 4</a:t>
              </a:r>
              <a:endPara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pic>
        <p:nvPicPr>
          <p:cNvPr id="201" name="Google Shape;201;g1df6f8b3b76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028" y="1194864"/>
            <a:ext cx="490884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df6f8b3b76_0_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78207" y="86313"/>
            <a:ext cx="815307" cy="87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df6f8b3b76_0_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2960" y="4540231"/>
            <a:ext cx="464625" cy="50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8EBE17-4E1D-DAC8-1F3B-BDB24C185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268" y="1194864"/>
            <a:ext cx="7614460" cy="505550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DD56C3E-6E9D-741B-2376-4F1D52087777}"/>
              </a:ext>
            </a:extLst>
          </p:cNvPr>
          <p:cNvSpPr/>
          <p:nvPr/>
        </p:nvSpPr>
        <p:spPr>
          <a:xfrm>
            <a:off x="7237616" y="2111433"/>
            <a:ext cx="2427316" cy="1961803"/>
          </a:xfrm>
          <a:prstGeom prst="roundRect">
            <a:avLst>
              <a:gd name="adj" fmla="val 6695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E19AFA-87E0-F414-2BEA-480FB1314607}"/>
              </a:ext>
            </a:extLst>
          </p:cNvPr>
          <p:cNvSpPr/>
          <p:nvPr/>
        </p:nvSpPr>
        <p:spPr>
          <a:xfrm>
            <a:off x="6036937" y="4089862"/>
            <a:ext cx="2427316" cy="1961803"/>
          </a:xfrm>
          <a:prstGeom prst="roundRect">
            <a:avLst>
              <a:gd name="adj" fmla="val 6695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889C29-F92C-302F-4B55-CEE356C6379A}"/>
              </a:ext>
            </a:extLst>
          </p:cNvPr>
          <p:cNvSpPr/>
          <p:nvPr/>
        </p:nvSpPr>
        <p:spPr>
          <a:xfrm>
            <a:off x="2495508" y="2194562"/>
            <a:ext cx="2245561" cy="1803558"/>
          </a:xfrm>
          <a:prstGeom prst="roundRect">
            <a:avLst>
              <a:gd name="adj" fmla="val 3526"/>
            </a:avLst>
          </a:prstGeom>
          <a:solidFill>
            <a:srgbClr val="F2F2F2">
              <a:alpha val="69020"/>
            </a:srgb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D43F86-F8C9-BC56-FCB7-1E6255FC469D}"/>
              </a:ext>
            </a:extLst>
          </p:cNvPr>
          <p:cNvSpPr/>
          <p:nvPr/>
        </p:nvSpPr>
        <p:spPr>
          <a:xfrm>
            <a:off x="4916243" y="2194562"/>
            <a:ext cx="2245561" cy="1803558"/>
          </a:xfrm>
          <a:prstGeom prst="roundRect">
            <a:avLst>
              <a:gd name="adj" fmla="val 3526"/>
            </a:avLst>
          </a:prstGeom>
          <a:solidFill>
            <a:srgbClr val="F2F2F2">
              <a:alpha val="69020"/>
            </a:srgb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3FB28FC-93A5-0C58-C774-7DEC7E9E614D}"/>
              </a:ext>
            </a:extLst>
          </p:cNvPr>
          <p:cNvSpPr/>
          <p:nvPr/>
        </p:nvSpPr>
        <p:spPr>
          <a:xfrm>
            <a:off x="3711362" y="4153933"/>
            <a:ext cx="2245561" cy="1803558"/>
          </a:xfrm>
          <a:prstGeom prst="roundRect">
            <a:avLst>
              <a:gd name="adj" fmla="val 3526"/>
            </a:avLst>
          </a:prstGeom>
          <a:solidFill>
            <a:srgbClr val="F2F2F2">
              <a:alpha val="69020"/>
            </a:srgbClr>
          </a:solidFill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3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TTRS">
      <a:dk1>
        <a:srgbClr val="501A80"/>
      </a:dk1>
      <a:lt1>
        <a:srgbClr val="FFFFFF"/>
      </a:lt1>
      <a:dk2>
        <a:srgbClr val="44546A"/>
      </a:dk2>
      <a:lt2>
        <a:srgbClr val="E7E6E6"/>
      </a:lt2>
      <a:accent1>
        <a:srgbClr val="009EFF"/>
      </a:accent1>
      <a:accent2>
        <a:srgbClr val="FF007E"/>
      </a:accent2>
      <a:accent3>
        <a:srgbClr val="38A934"/>
      </a:accent3>
      <a:accent4>
        <a:srgbClr val="FF5900"/>
      </a:accent4>
      <a:accent5>
        <a:srgbClr val="FFEC00"/>
      </a:accent5>
      <a:accent6>
        <a:srgbClr val="000082"/>
      </a:accent6>
      <a:hlink>
        <a:srgbClr val="BD1622"/>
      </a:hlink>
      <a:folHlink>
        <a:srgbClr val="501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368</Words>
  <Application>Microsoft Office PowerPoint</Application>
  <PresentationFormat>Widescreen</PresentationFormat>
  <Paragraphs>49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Arial Black</vt:lpstr>
      <vt:lpstr>Calibri</vt:lpstr>
      <vt:lpstr>Noto Sans Symbols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Bruno Reddy</dc:creator>
  <cp:lastModifiedBy>Jordana O'Malley</cp:lastModifiedBy>
  <cp:revision>6</cp:revision>
  <dcterms:created xsi:type="dcterms:W3CDTF">2024-10-07T05:20:26Z</dcterms:created>
  <dcterms:modified xsi:type="dcterms:W3CDTF">2025-09-24T18:12:18Z</dcterms:modified>
</cp:coreProperties>
</file>